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5" r:id="rId4"/>
    <p:sldId id="258" r:id="rId5"/>
    <p:sldId id="261" r:id="rId6"/>
    <p:sldId id="267" r:id="rId7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3" autoAdjust="0"/>
    <p:restoredTop sz="58043" autoAdjust="0"/>
  </p:normalViewPr>
  <p:slideViewPr>
    <p:cSldViewPr>
      <p:cViewPr varScale="1">
        <p:scale>
          <a:sx n="47" d="100"/>
          <a:sy n="47" d="100"/>
        </p:scale>
        <p:origin x="2776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3120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Income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21171</c:v>
                </c:pt>
                <c:pt idx="1">
                  <c:v>26881</c:v>
                </c:pt>
                <c:pt idx="2" formatCode="#,##0">
                  <c:v>24710</c:v>
                </c:pt>
                <c:pt idx="3" formatCode="#,##0">
                  <c:v>38241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D0-4961-ADC3-DB4D0DE984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15458</c:v>
                </c:pt>
                <c:pt idx="1">
                  <c:v>24171</c:v>
                </c:pt>
                <c:pt idx="2">
                  <c:v>28997</c:v>
                </c:pt>
                <c:pt idx="3" formatCode="#,##0">
                  <c:v>33621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D0-4961-ADC3-DB4D0DE984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961664"/>
        <c:axId val="123848192"/>
      </c:barChart>
      <c:catAx>
        <c:axId val="120961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3848192"/>
        <c:crosses val="autoZero"/>
        <c:auto val="1"/>
        <c:lblAlgn val="ctr"/>
        <c:lblOffset val="100"/>
        <c:noMultiLvlLbl val="0"/>
      </c:catAx>
      <c:valAx>
        <c:axId val="123848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96166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38,241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157-44D3-888E-D7EC0E24990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157-44D3-888E-D7EC0E24990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157-44D3-888E-D7EC0E24990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Gifts and donations</c:v>
                </c:pt>
                <c:pt idx="1">
                  <c:v>Fundraising activities</c:v>
                </c:pt>
                <c:pt idx="2">
                  <c:v>Cameroon Medical 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26000</c:v>
                </c:pt>
                <c:pt idx="1">
                  <c:v>7440</c:v>
                </c:pt>
                <c:pt idx="2" formatCode="General">
                  <c:v>4801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EF-4C35-A5E9-2E14C958104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33621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01E-4A7A-B181-E1E3134F293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701E-4A7A-B181-E1E3134F293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701E-4A7A-B181-E1E3134F293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701E-4A7A-B181-E1E3134F293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701E-4A7A-B181-E1E3134F293B}"/>
              </c:ext>
            </c:extLst>
          </c:dPt>
          <c:dLbls>
            <c:dLbl>
              <c:idx val="1"/>
              <c:layout>
                <c:manualLayout>
                  <c:x val="3.0383858267716536E-2"/>
                  <c:y val="5.445684878240317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1E-4A7A-B181-E1E3134F293B}"/>
                </c:ext>
              </c:extLst>
            </c:dLbl>
            <c:dLbl>
              <c:idx val="2"/>
              <c:layout>
                <c:manualLayout>
                  <c:x val="-3.4844949936813736E-3"/>
                  <c:y val="5.886902977294760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1E-4A7A-B181-E1E3134F293B}"/>
                </c:ext>
              </c:extLst>
            </c:dLbl>
            <c:dLbl>
              <c:idx val="3"/>
              <c:layout>
                <c:manualLayout>
                  <c:x val="1.7202294157674734E-2"/>
                  <c:y val="8.107375436214847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1E-4A7A-B181-E1E3134F293B}"/>
                </c:ext>
              </c:extLst>
            </c:dLbl>
            <c:dLbl>
              <c:idx val="4"/>
              <c:layout>
                <c:manualLayout>
                  <c:x val="5.9485272674249055E-3"/>
                  <c:y val="7.058195969093214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01E-4A7A-B181-E1E3134F293B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Well digging</c:v>
                </c:pt>
                <c:pt idx="1">
                  <c:v>Community Development and Humanitarian needs</c:v>
                </c:pt>
                <c:pt idx="2">
                  <c:v>Filter manufacturing and training workshop</c:v>
                </c:pt>
                <c:pt idx="3">
                  <c:v>Team visit expenses </c:v>
                </c:pt>
                <c:pt idx="4">
                  <c:v>Bank service charges &amp; insurance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14805</c:v>
                </c:pt>
                <c:pt idx="1">
                  <c:v>7711</c:v>
                </c:pt>
                <c:pt idx="2">
                  <c:v>6001</c:v>
                </c:pt>
                <c:pt idx="3">
                  <c:v>3813</c:v>
                </c:pt>
                <c:pt idx="4">
                  <c:v>1291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CC-40C9-9FAA-A7982AAE069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285505978419359"/>
          <c:y val="0.32993118725012288"/>
          <c:w val="0.29484081850879751"/>
          <c:h val="0.4812459954982171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Assets at year end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11844</c:v>
                </c:pt>
                <c:pt idx="1">
                  <c:v>14554</c:v>
                </c:pt>
                <c:pt idx="2" formatCode="#,##0">
                  <c:v>13548</c:v>
                </c:pt>
                <c:pt idx="3" formatCode="#,##0">
                  <c:v>18168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F6-4099-B425-10BA51555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865152"/>
        <c:axId val="120866688"/>
      </c:barChart>
      <c:catAx>
        <c:axId val="120865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0866688"/>
        <c:crosses val="autoZero"/>
        <c:auto val="1"/>
        <c:lblAlgn val="ctr"/>
        <c:lblOffset val="100"/>
        <c:noMultiLvlLbl val="0"/>
      </c:catAx>
      <c:valAx>
        <c:axId val="120866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86515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EC437-763F-41A6-9F1A-D784D136362D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A8B37-698D-4466-BCA4-C6F50C180C1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6497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F83E3-0DB6-4866-8A1E-4EDEB0A81895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EADEC-06A7-48AC-9EA6-8BAEC2F51D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420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Many thanks to all who have contributed to Water For Cameroon.  Without your donations we would not be able to help our friends in Cameroon. </a:t>
            </a:r>
          </a:p>
          <a:p>
            <a:endParaRPr lang="en-IE" dirty="0"/>
          </a:p>
          <a:p>
            <a:pPr>
              <a:buNone/>
            </a:pPr>
            <a:r>
              <a:rPr lang="en-US" dirty="0"/>
              <a:t>Behind every figure is a face—someone in Cameroon now drinking clean water, someone learning in a new schoolroom, someone being shown that they matter.</a:t>
            </a:r>
          </a:p>
          <a:p>
            <a:endParaRPr lang="en-IE" dirty="0"/>
          </a:p>
          <a:p>
            <a:r>
              <a:rPr lang="en-US" dirty="0"/>
              <a:t>2024 was marked by your kindness and support. So thank you!</a:t>
            </a:r>
            <a:r>
              <a:rPr lang="en-IE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EADEC-06A7-48AC-9EA6-8BAEC2F51D75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22201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figures include both the Cameroon Medical account and the general Water For Cameroon (WFC) income and expenditure.</a:t>
            </a:r>
            <a:endParaRPr lang="en-IE" dirty="0"/>
          </a:p>
          <a:p>
            <a:endParaRPr lang="en-IE" dirty="0"/>
          </a:p>
          <a:p>
            <a:r>
              <a:rPr lang="en-IE" dirty="0"/>
              <a:t>The expenditure for funds may be spent in a year subsequent to the year it is given to WFC.  This is why the red and brown columns do not match evenly each year. </a:t>
            </a:r>
          </a:p>
          <a:p>
            <a:r>
              <a:rPr lang="en-IE" dirty="0"/>
              <a:t>Overall they will balance out in the end as we are not intending to accumulate funds. </a:t>
            </a:r>
          </a:p>
          <a:p>
            <a:endParaRPr lang="en-IE" dirty="0"/>
          </a:p>
          <a:p>
            <a:pPr>
              <a:buNone/>
            </a:pPr>
            <a:r>
              <a:rPr lang="en-US" dirty="0"/>
              <a:t>Looking at the last four years, our 2024 performance marks a significant step forward.</a:t>
            </a:r>
          </a:p>
          <a:p>
            <a:pPr>
              <a:buNone/>
            </a:pPr>
            <a:r>
              <a:rPr lang="en-US" dirty="0"/>
              <a:t>Income reached </a:t>
            </a:r>
            <a:r>
              <a:rPr lang="en-US" b="1" dirty="0"/>
              <a:t>€38,241</a:t>
            </a:r>
            <a:r>
              <a:rPr lang="en-US" dirty="0"/>
              <a:t>, which is a </a:t>
            </a:r>
            <a:r>
              <a:rPr lang="en-US" b="1" dirty="0"/>
              <a:t>58% increase</a:t>
            </a:r>
            <a:r>
              <a:rPr lang="en-US" dirty="0"/>
              <a:t> from 2023. Expenditure also rose to </a:t>
            </a:r>
            <a:r>
              <a:rPr lang="en-US" b="1" dirty="0"/>
              <a:t>€33,621</a:t>
            </a:r>
            <a:r>
              <a:rPr lang="en-US" dirty="0"/>
              <a:t>, up </a:t>
            </a:r>
            <a:r>
              <a:rPr lang="en-US" b="1" dirty="0"/>
              <a:t>16%</a:t>
            </a:r>
            <a:r>
              <a:rPr lang="en-US" dirty="0"/>
              <a:t> from the previous year—reflecting the scale of projects delivered.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 trend here is encouraging: increased supporter engagement, careful cost control, and an encouraging balance — a real motivation to keep growing the work and supporting future project sustainability.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EADEC-06A7-48AC-9EA6-8BAEC2F51D75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779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In 2024, our income came from three main sources:</a:t>
            </a:r>
          </a:p>
          <a:p>
            <a:pPr>
              <a:buNone/>
            </a:pPr>
            <a:r>
              <a:rPr lang="en-US" dirty="0"/>
              <a:t>– Around </a:t>
            </a:r>
            <a:r>
              <a:rPr lang="en-US" b="1" dirty="0"/>
              <a:t>€26,000</a:t>
            </a:r>
            <a:r>
              <a:rPr lang="en-US" dirty="0"/>
              <a:t> was received by WFC from individual donors and supporting churches, reflecting consistent and valued support.</a:t>
            </a:r>
          </a:p>
          <a:p>
            <a:pPr>
              <a:buNone/>
            </a:pPr>
            <a:r>
              <a:rPr lang="en-US" dirty="0"/>
              <a:t>– </a:t>
            </a:r>
            <a:r>
              <a:rPr lang="en-US" b="1" dirty="0"/>
              <a:t>€7,440</a:t>
            </a:r>
            <a:r>
              <a:rPr lang="en-US" dirty="0"/>
              <a:t> was raised through fundraising events and activities in Ireland—demonstrating strong local engagement.</a:t>
            </a:r>
          </a:p>
          <a:p>
            <a:pPr>
              <a:buNone/>
            </a:pPr>
            <a:r>
              <a:rPr lang="en-US" dirty="0"/>
              <a:t>– The remaining portion, </a:t>
            </a:r>
            <a:r>
              <a:rPr lang="en-US" b="1" dirty="0"/>
              <a:t>€4,801</a:t>
            </a:r>
            <a:r>
              <a:rPr lang="en-US" dirty="0"/>
              <a:t>,was received into the </a:t>
            </a:r>
            <a:r>
              <a:rPr lang="en-US" b="1" dirty="0"/>
              <a:t>Cameroon medical account</a:t>
            </a:r>
            <a:r>
              <a:rPr lang="en-US" dirty="0"/>
              <a:t>, designated for specific health-related needs and </a:t>
            </a:r>
            <a:r>
              <a:rPr lang="en-IN" dirty="0"/>
              <a:t>community aid.</a:t>
            </a:r>
            <a:br>
              <a:rPr lang="en-IN" dirty="0"/>
            </a:br>
            <a:r>
              <a:rPr lang="en-US" dirty="0"/>
              <a:t>This diversified income base enables us to remain flexible in responding to both planned and urgent needs on the ground, while maintaining accountability across all funding streams.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EADEC-06A7-48AC-9EA6-8BAEC2F51D75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5070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This slide highlights how WFC funds were spent during 2024.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 full </a:t>
            </a:r>
            <a:r>
              <a:rPr lang="en-US" b="1" dirty="0"/>
              <a:t>96% of our expenditure</a:t>
            </a:r>
            <a:r>
              <a:rPr lang="en-US" dirty="0"/>
              <a:t> was directed to work on the ground in Cameroon. This includes vital project areas such as well construction, water filter production and distribution, the development of a schoolroom, and other forms of essential community support.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 </a:t>
            </a:r>
            <a:r>
              <a:rPr lang="en-US" b="1" dirty="0"/>
              <a:t>light brown segment</a:t>
            </a:r>
            <a:r>
              <a:rPr lang="en-US" dirty="0"/>
              <a:t> represents spending managed through the </a:t>
            </a:r>
            <a:r>
              <a:rPr lang="en-US" b="1" dirty="0"/>
              <a:t>Cameroon Medical account</a:t>
            </a:r>
            <a:r>
              <a:rPr lang="en-US" dirty="0"/>
              <a:t>, which focuses on health, and medical efforts—particularly in rural areas where the need is greatest, - and also includes about half of the €4,000 which was donated specifically for the building of the schoolroom at </a:t>
            </a:r>
            <a:r>
              <a:rPr lang="en-US" dirty="0" err="1"/>
              <a:t>Mvoumeh</a:t>
            </a:r>
            <a:r>
              <a:rPr lang="en-US" dirty="0"/>
              <a:t>.  The rest of the funds donated for </a:t>
            </a:r>
            <a:r>
              <a:rPr lang="en-US"/>
              <a:t>the schoolroom </a:t>
            </a:r>
            <a:r>
              <a:rPr lang="en-US" dirty="0"/>
              <a:t>were expended in March 2025.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 remaining 4% was used for necessary administrative costs such as bank charges and insurance, kept deliberately minimal.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The overall spending reflects our commitment to targeted, accountable investment in projects that deliver long-term value and support to the communities we serve.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EADEC-06A7-48AC-9EA6-8BAEC2F51D75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0172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The balance on hands at the end of a year varies according to the timing of receipt of funds and the timing of their being used in Cameroon.  </a:t>
            </a:r>
          </a:p>
          <a:p>
            <a:endParaRPr lang="en-IE" dirty="0"/>
          </a:p>
          <a:p>
            <a:pPr>
              <a:buNone/>
            </a:pPr>
            <a:r>
              <a:rPr lang="en-US" dirty="0"/>
              <a:t>At the end of 2024, our cash on hand was </a:t>
            </a:r>
            <a:r>
              <a:rPr lang="en-US" b="1" dirty="0"/>
              <a:t>€18,168</a:t>
            </a:r>
            <a:r>
              <a:rPr lang="en-US" dirty="0"/>
              <a:t>, — a real encouragement to keep growing the work as we move into 2025.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It ensures we have the liquidity to meet upcoming project commitments and sustain our ongoing operations with confidence.</a:t>
            </a:r>
          </a:p>
          <a:p>
            <a:r>
              <a:rPr lang="en-IE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EADEC-06A7-48AC-9EA6-8BAEC2F51D75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053152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As we look ahead, 2025 brings both opportunity and change.</a:t>
            </a:r>
          </a:p>
          <a:p>
            <a:pPr>
              <a:buNone/>
            </a:pPr>
            <a:r>
              <a:rPr lang="en-US" dirty="0"/>
              <a:t>We’re actively seeking someone to step into </a:t>
            </a:r>
            <a:r>
              <a:rPr lang="en-US" b="1" dirty="0"/>
              <a:t>Mick’s role as Irish Facilitator</a:t>
            </a:r>
            <a:r>
              <a:rPr lang="en-US" dirty="0"/>
              <a:t>, a key position in supporting our Cameroonian partners and helping to oversee project development.</a:t>
            </a:r>
          </a:p>
          <a:p>
            <a:pPr>
              <a:buNone/>
            </a:pPr>
            <a:r>
              <a:rPr lang="en-US" dirty="0"/>
              <a:t>At the same time, </a:t>
            </a:r>
            <a:r>
              <a:rPr lang="en-US" b="1" dirty="0"/>
              <a:t>Phil will also be stepping back soon</a:t>
            </a:r>
            <a:r>
              <a:rPr lang="en-US" dirty="0"/>
              <a:t>, and we’re looking for individuals who can bring energy, vision, and especially experience in management or administration to join the Board.</a:t>
            </a:r>
          </a:p>
          <a:p>
            <a:pPr>
              <a:buNone/>
            </a:pPr>
            <a:r>
              <a:rPr lang="en-US" dirty="0"/>
              <a:t>If you—or someone you know—might be interested in either of these roles, please don’t hesitate to speak to Mick or Phil directly.</a:t>
            </a:r>
          </a:p>
          <a:p>
            <a:r>
              <a:rPr lang="en-US" dirty="0"/>
              <a:t>And finally, while financial gifts are deeply appreciated, we want to affirm that </a:t>
            </a:r>
            <a:r>
              <a:rPr lang="en-US" b="1" dirty="0"/>
              <a:t>prayerful support</a:t>
            </a:r>
            <a:r>
              <a:rPr lang="en-US" dirty="0"/>
              <a:t> is equally vital. It is our hope that in all we do, the work of Water for Cameroon continues to </a:t>
            </a:r>
            <a:r>
              <a:rPr lang="en-US" dirty="0" err="1"/>
              <a:t>honour</a:t>
            </a:r>
            <a:r>
              <a:rPr lang="en-US" dirty="0"/>
              <a:t> Christ and serve those most in need.</a:t>
            </a:r>
          </a:p>
          <a:p>
            <a:r>
              <a:rPr lang="en-US" dirty="0"/>
              <a:t>We’re deeply grateful for your support, your prayers, and your heart for the people of Cameroon.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0EADEC-06A7-48AC-9EA6-8BAEC2F51D75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0280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254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438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2758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05474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7555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80572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0873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515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8816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195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761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236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546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7238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062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8864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D69A2-6E54-402C-84BE-55A94C697284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34536C-2CCE-4156-8B42-A3D78B8C301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487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b="1" dirty="0"/>
              <a:t>Water For Cameroon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sz="3600" b="1">
                <a:solidFill>
                  <a:srgbClr val="FF0000"/>
                </a:solidFill>
              </a:rPr>
              <a:t>2024 </a:t>
            </a:r>
            <a:r>
              <a:rPr lang="en-IE" sz="3600" b="1" dirty="0">
                <a:solidFill>
                  <a:srgbClr val="FF0000"/>
                </a:solidFill>
              </a:rPr>
              <a:t>Finance report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947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Income and Expenditure 2021 - 2024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681206"/>
              </p:ext>
            </p:extLst>
          </p:nvPr>
        </p:nvGraphicFramePr>
        <p:xfrm>
          <a:off x="628650" y="1690689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4480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E88F5-7B86-D86C-6FAA-1478E57F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Income in 2024	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84B084-50B2-0796-066F-DE58915015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988395"/>
              </p:ext>
            </p:extLst>
          </p:nvPr>
        </p:nvGraphicFramePr>
        <p:xfrm>
          <a:off x="1943100" y="2133600"/>
          <a:ext cx="65913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9081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>
                <a:solidFill>
                  <a:srgbClr val="FF0000"/>
                </a:solidFill>
              </a:rPr>
              <a:t>Expenditure 2024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527486"/>
              </p:ext>
            </p:extLst>
          </p:nvPr>
        </p:nvGraphicFramePr>
        <p:xfrm>
          <a:off x="457200" y="1268760"/>
          <a:ext cx="822960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8423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Net assets on hands at year end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46039"/>
              </p:ext>
            </p:extLst>
          </p:nvPr>
        </p:nvGraphicFramePr>
        <p:xfrm>
          <a:off x="467544" y="155679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0514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BED45-C163-D7E4-D095-DE149C0FA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Future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EA9E8-0A09-8049-2AFF-04AD36B00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E" sz="2400" dirty="0"/>
              <a:t>We are seeking someone to take over Mick’s role as Irish facilitator, encouraging and supporting our Cameroonian colleagues as they organise and oversee the clean water projects.</a:t>
            </a:r>
          </a:p>
          <a:p>
            <a:endParaRPr lang="en-IE" sz="2400" dirty="0"/>
          </a:p>
          <a:p>
            <a:r>
              <a:rPr lang="en-IE" sz="2400" dirty="0"/>
              <a:t>We would love to see new members join our Board, particularly people with management and administration skills. </a:t>
            </a:r>
          </a:p>
          <a:p>
            <a:endParaRPr lang="en-IE" sz="2400" dirty="0"/>
          </a:p>
          <a:p>
            <a:r>
              <a:rPr lang="en-IE" sz="2400" dirty="0"/>
              <a:t>Your prayer support is as valuable to us as your financial support as we desire that our Lord Jesus Christ will be honoured by the work of Water For Cameroon.</a:t>
            </a:r>
          </a:p>
        </p:txBody>
      </p:sp>
    </p:spTree>
    <p:extLst>
      <p:ext uri="{BB962C8B-B14F-4D97-AF65-F5344CB8AC3E}">
        <p14:creationId xmlns:p14="http://schemas.microsoft.com/office/powerpoint/2010/main" val="24924123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17976</TotalTime>
  <Words>872</Words>
  <Application>Microsoft Office PowerPoint</Application>
  <PresentationFormat>On-screen Show (4:3)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Wisp</vt:lpstr>
      <vt:lpstr>Water For Cameroon</vt:lpstr>
      <vt:lpstr>Income and Expenditure 2021 - 2024</vt:lpstr>
      <vt:lpstr>Income in 2024 </vt:lpstr>
      <vt:lpstr>Expenditure 2024</vt:lpstr>
      <vt:lpstr>Net assets on hands at year end</vt:lpstr>
      <vt:lpstr>Future planning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</dc:creator>
  <cp:lastModifiedBy>Michael Toolan</cp:lastModifiedBy>
  <cp:revision>22</cp:revision>
  <cp:lastPrinted>2025-05-20T10:09:00Z</cp:lastPrinted>
  <dcterms:created xsi:type="dcterms:W3CDTF">2020-03-12T00:49:11Z</dcterms:created>
  <dcterms:modified xsi:type="dcterms:W3CDTF">2025-11-24T15:57:05Z</dcterms:modified>
</cp:coreProperties>
</file>